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0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20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1B975-1FC1-430F-B696-D8948AF10538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0221B8-1AFC-456F-9DCD-11C9E4ED3E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5014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0221B8-1AFC-456F-9DCD-11C9E4ED3E6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087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0221B8-1AFC-456F-9DCD-11C9E4ED3E6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417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0221B8-1AFC-456F-9DCD-11C9E4ED3E6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463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0221B8-1AFC-456F-9DCD-11C9E4ED3E6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3466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9CE7FA-7A1D-45BE-A773-D79324D0D4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666C4A4-73F8-4548-8959-266E07BA0D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721399-D017-4467-B66A-8418CC54E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DEC7A0-E117-4357-BF67-F1D12A295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8AA838-B4D4-453F-9A3A-B7973A958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9721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03753B-A054-4CAD-ABE6-08F509584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2FC60D-6BEF-47E9-A4F6-1D0E7F6E6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3FE360-48D3-4D07-BADD-56BBCCEA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ACAF03-5671-475B-B43A-00C9B81DA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F4F50D-A933-454A-8ADE-6BCA59FF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6283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5CCBC91-ED6B-4101-9040-396471831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8E22E1B-E0FE-4B72-BAC7-60558104A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FE81C7-3FC2-4DF1-8F28-55CBF8761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80ABF9-1857-4145-B442-A0029C701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4030404-2105-4247-B356-325102BAC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906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57B070-FBBB-41F2-8932-DC2A9901E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32DAA5-9ABD-468A-8380-CF285ADA2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0F81B5-4E0B-4147-9797-AB584FE40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63EFB1-C315-4235-BB10-7AC42CDCE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CC078B-F7F8-4AAC-A8D8-10A1BAF5A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8901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26BF97-3E2D-4BF0-B2E7-4CC09504D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417DA2-AA28-451E-A96F-BE4BD22E4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42C04B-89E6-44BF-9029-7A28D21B3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2CA319-D6D8-445C-8776-B57D9A30F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F2D7D6-5D46-4327-862A-71142DA2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4581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06D20-DDB8-44AD-ADFC-4FA16A186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7767E1-3350-46AB-9623-4A84F5A3EA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856042-3B97-469C-83CA-C52D86406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0D88C1D-0A63-4FF7-85D9-E86E172E2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10B1C6-D1BB-4534-8878-957053AF9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D9F4B19-6854-4B93-AA95-09DFC757F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36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526EA9-0224-459E-9363-4E0BBD2B8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E0761EF-E478-433F-9915-EAE5E0797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968E041-D5EF-4C3B-902E-722834EC2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59AA56A-B29C-4720-82D9-71F84C3EFB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B9E1A6B-D80D-4173-875C-4D734C7381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E1D16DB-23B9-46D7-81CD-75D38A9BB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5EE35DD-E7A0-4180-9642-E0D7B9C03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6FF0A20-42A8-461F-BA5B-2FD04FEBF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927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6E7AF9-7170-4015-8A2E-B70D05E4A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F86CDA9-786E-4175-91A9-ABCA447F2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B176DE0-FDC3-4BBE-BF5F-3E5CBB2E6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52C4CF9-7295-4F5D-B550-798003BA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6286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5A7480C-B11F-47CE-BF46-87D4EA403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8072E5-C89E-4471-9C2E-08B20D417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CA82A57-9115-4E26-9F8E-A4CF80BCD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436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62CC90-34DE-45A3-8BCD-C876D043E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A760C5-4EC9-4CF2-8E8B-6D3B40A58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2E0E329-77AA-4542-9929-7B6CE6917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B2043AA-E0D5-4487-AB52-B299AA6F5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DF6157E-21FB-4A5E-B4E3-586ECCBFB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79775D2-400C-467B-B568-D3AAA2EF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0504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D22132-F106-404D-A13F-AFF9D213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159DBB-6F9F-4C8A-9368-2495316FDC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6BFB28A-D4F3-4F1C-A35F-929C1F707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93D6CFE-D651-413D-B68A-019E24E90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63480ED-0C6E-494E-B289-D42DA8964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5EA8B1E-C429-419D-8FDB-E658C1CF3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277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836BF1-C7A4-4C56-B2F6-DE7B6A9D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704A6EB-8D67-4FB1-A578-C1C5CE3A1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81634D-1FAA-49B5-9352-02CAC73A3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0278C-BD29-4855-AFAE-D3A34E8E76F0}" type="datetimeFigureOut">
              <a:rPr lang="ru-RU" smtClean="0"/>
              <a:t>29.01.2021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12D733-8AC1-465C-8023-DF18EC566C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1F7E08-5BDD-49FC-A7D3-8C621D6D9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FE9FD-F29F-4B6C-9097-8A38B55CFC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472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ECA65A-A980-4924-9E68-7CEC43E9B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286000"/>
            <a:ext cx="9144000" cy="9144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6AA1C23-13D4-4510-8AF2-3F4FDD2684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51" b="97358" l="9434" r="89434">
                        <a14:foregroundMark x1="47925" y1="54717" x2="50189" y2="4151"/>
                        <a14:foregroundMark x1="48679" y1="30566" x2="48679" y2="5283"/>
                        <a14:foregroundMark x1="47925" y1="55472" x2="48679" y2="97358"/>
                      </a14:backgroundRemoval>
                    </a14:imgEffect>
                  </a14:imgLayer>
                </a14:imgProps>
              </a:ext>
            </a:extLst>
          </a:blip>
          <a:srcRect l="40868" t="35316" r="42110" b="24332"/>
          <a:stretch/>
        </p:blipFill>
        <p:spPr>
          <a:xfrm>
            <a:off x="6159501" y="5130799"/>
            <a:ext cx="856154" cy="2029629"/>
          </a:xfrm>
          <a:prstGeom prst="rect">
            <a:avLst/>
          </a:prstGeom>
        </p:spPr>
      </p:pic>
      <p:pic>
        <p:nvPicPr>
          <p:cNvPr id="5" name="Рисунок 4" descr="Изображение выглядит как земля, деревянный, здание, скамейка&#10;&#10;Описание создано автоматически">
            <a:extLst>
              <a:ext uri="{FF2B5EF4-FFF2-40B4-BE49-F238E27FC236}">
                <a16:creationId xmlns:a16="http://schemas.microsoft.com/office/drawing/2014/main" id="{42B921B5-748B-479D-8DCF-1CF3F784EBA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74"/>
          <a:stretch/>
        </p:blipFill>
        <p:spPr>
          <a:xfrm>
            <a:off x="0" y="3354421"/>
            <a:ext cx="9144000" cy="202962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54C1CC6-13DE-4409-B143-0F38B66069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37" y="1176141"/>
            <a:ext cx="2395936" cy="290804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DF754A-D997-4F93-9024-DBDAEC51C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16670" y="3743853"/>
            <a:ext cx="6858000" cy="863952"/>
          </a:xfrm>
        </p:spPr>
        <p:txBody>
          <a:bodyPr>
            <a:noAutofit/>
            <a:scene3d>
              <a:camera prst="perspectiveContrastingLeftFacing">
                <a:rot lat="920183" lon="2325225" rev="0"/>
              </a:camera>
              <a:lightRig rig="threePt" dir="t"/>
            </a:scene3d>
            <a:sp3d extrusionH="1270000" prstMaterial="matte">
              <a:extrusionClr>
                <a:schemeClr val="bg1">
                  <a:lumMod val="85000"/>
                </a:schemeClr>
              </a:extrusionClr>
              <a:contourClr>
                <a:schemeClr val="bg1">
                  <a:lumMod val="85000"/>
                </a:schemeClr>
              </a:contourClr>
            </a:sp3d>
          </a:bodyPr>
          <a:lstStyle/>
          <a:p>
            <a:pPr algn="l"/>
            <a:r>
              <a:rPr lang="ru-RU" sz="6000" b="1" dirty="0">
                <a:ln>
                  <a:solidFill>
                    <a:schemeClr val="tx1"/>
                  </a:solidFill>
                </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44000">
                      <a:schemeClr val="accent6"/>
                    </a:gs>
                    <a:gs pos="75000">
                      <a:schemeClr val="accent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atin typeface="Bahnschrift SemiCondensed" panose="020B0502040204020203" pitchFamily="34" charset="0"/>
              </a:rPr>
              <a:t>Система Земля-Луна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F76BFE5-9E49-45A4-8352-5B31CCB6DD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75590" y="4424517"/>
            <a:ext cx="6858000" cy="318321"/>
          </a:xfrm>
          <a:noFill/>
          <a:ln>
            <a:noFill/>
          </a:ln>
          <a:scene3d>
            <a:camera prst="perspectiveContrastingRightFacing">
              <a:rot lat="623785" lon="18963666" rev="0"/>
            </a:camera>
            <a:lightRig rig="threePt" dir="t"/>
          </a:scene3d>
          <a:sp3d/>
        </p:spPr>
        <p:txBody>
          <a:bodyPr>
            <a:normAutofit lnSpcReduction="10000"/>
            <a:sp3d extrusionH="254000" prstMaterial="matte">
              <a:extrusionClr>
                <a:schemeClr val="bg1">
                  <a:lumMod val="85000"/>
                </a:schemeClr>
              </a:extrusionClr>
            </a:sp3d>
          </a:bodyPr>
          <a:lstStyle/>
          <a:p>
            <a:pPr algn="r"/>
            <a:r>
              <a:rPr lang="ru-RU" dirty="0">
                <a:ln w="3175">
                  <a:solidFill>
                    <a:schemeClr val="tx1">
                      <a:alpha val="80000"/>
                    </a:schemeClr>
                  </a:solidFill>
                </a:ln>
              </a:rPr>
              <a:t>Дополнение к параграфу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ECE9AAE-B172-49EA-9741-04009D544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91" y="3903914"/>
            <a:ext cx="1213209" cy="135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2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бъект 2">
            <a:extLst>
              <a:ext uri="{FF2B5EF4-FFF2-40B4-BE49-F238E27FC236}">
                <a16:creationId xmlns:a16="http://schemas.microsoft.com/office/drawing/2014/main" id="{9249A221-608D-4EDD-A735-D2C6B8B2371A}"/>
              </a:ext>
            </a:extLst>
          </p:cNvPr>
          <p:cNvSpPr txBox="1">
            <a:spLocks/>
          </p:cNvSpPr>
          <p:nvPr/>
        </p:nvSpPr>
        <p:spPr>
          <a:xfrm>
            <a:off x="254000" y="169424"/>
            <a:ext cx="8648700" cy="5798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6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Особенное в свойствах системы Земля — Луна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C9A5167A-5312-416F-BECE-C21F1853782E}"/>
              </a:ext>
            </a:extLst>
          </p:cNvPr>
          <p:cNvSpPr txBox="1">
            <a:spLocks/>
          </p:cNvSpPr>
          <p:nvPr/>
        </p:nvSpPr>
        <p:spPr>
          <a:xfrm>
            <a:off x="469900" y="2531624"/>
            <a:ext cx="8674100" cy="1303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sz="36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EAA0AE3-95ED-43B9-B842-8131A2EE1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749300"/>
            <a:ext cx="8750300" cy="5939276"/>
          </a:xfrm>
          <a:solidFill>
            <a:schemeClr val="tx1">
              <a:alpha val="35000"/>
            </a:schemeClr>
          </a:solidFill>
          <a:ln>
            <a:noFill/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sz="23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Любая рассматриваемая гипотеза образования Луны должна не только соответствовать физическим законам, но и объяснять следующие обстоятельства:</a:t>
            </a:r>
          </a:p>
          <a:p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Средняя плотность Луны составляет 3,3 г/см³, значительно уступая средней плотности Земли — 5,5 г/см³. Причина — у Луны очень маленькое железо-никелевое ядро — оно составляет всего 2-3 % от общей массы спутника. Металлическое ядро Земли составляет около 30 % массы планеты.</a:t>
            </a:r>
          </a:p>
          <a:p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Луна, по сравнению с Землёй, имеет весьма низкое содержание легколетучих элементов, таких, как водород, азот, фтор, инертные </a:t>
            </a:r>
            <a:r>
              <a:rPr lang="ru-RU" sz="24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газы</a:t>
            </a:r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. И напротив, на Луне наблюдается некоторый излишек относительно тугоплавких элементов, например, титана, урана и тория.</a:t>
            </a:r>
          </a:p>
          <a:p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Породы лунной </a:t>
            </a:r>
            <a:r>
              <a:rPr lang="ru-RU" sz="24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коры</a:t>
            </a:r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и породы земной </a:t>
            </a:r>
            <a:r>
              <a:rPr lang="ru-RU" sz="24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коры</a:t>
            </a:r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и мантии практически идентичны по соотношению стабильных изотопов кислорода </a:t>
            </a:r>
            <a:r>
              <a:rPr lang="ru-RU" sz="2300" u="sng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16</a:t>
            </a:r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O, </a:t>
            </a:r>
            <a:r>
              <a:rPr lang="ru-RU" sz="2300" u="sng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17</a:t>
            </a:r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O, </a:t>
            </a:r>
            <a:r>
              <a:rPr lang="ru-RU" sz="2300" u="sng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18</a:t>
            </a:r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O (это соотношение иногда называют «кислородной подписью»). Для сравнения, метеориты из разных частей Солнечной системы (в том числе и т. н. марсианские метеориты) имеют совершенно другие соотношения изотопов кислорода. Такая идентичность свидетельствует о том, что Земля и Луна (или, как минимум, поверхность Луны) сформировались из одного слоя </a:t>
            </a:r>
            <a:r>
              <a:rPr lang="ru-RU" sz="24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планетезималей</a:t>
            </a:r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— на одинаковом расстоянии от Солнца.</a:t>
            </a:r>
          </a:p>
          <a:p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Луна имеет мощную прочную </a:t>
            </a:r>
            <a:r>
              <a:rPr lang="ru-RU" sz="24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кору</a:t>
            </a:r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толщиной в 60-80 километров (в несколько раз толще земной </a:t>
            </a:r>
            <a:r>
              <a:rPr lang="ru-RU" sz="24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коры</a:t>
            </a:r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), образованную из анортозитовых пород — продуктов плавления лунной мантии. Поэтому полагают, что Луна когда-то была нагрета до полного расплавления. Земля, как считается, никогда не была полностью расплавленной.</a:t>
            </a:r>
          </a:p>
          <a:p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Луна и Земля имеют необычно высокое отношение массы спутника к массе планеты, равное 1:81, в сравнении с остальными спутниками планет Солнечной системы. (Выше — только у Харона и Плутона, но последний уже не считается планетой);</a:t>
            </a:r>
          </a:p>
          <a:p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Система Земля—Луна обладает необычно высоким угловым моментом импульса (уступая, опять же, только системе Плутон—Харон).</a:t>
            </a:r>
          </a:p>
          <a:p>
            <a:r>
              <a:rPr lang="ru-RU" sz="24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Плоскость орбиты Луны (наклон 5° к эклиптике) не совпадает с экваториальной плоскостью Земли (наклон 23,5° к эклиптике).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51EF47F-CCC5-4E68-BEF1-4C147D42FFE2}"/>
              </a:ext>
            </a:extLst>
          </p:cNvPr>
          <p:cNvSpPr/>
          <p:nvPr/>
        </p:nvSpPr>
        <p:spPr>
          <a:xfrm>
            <a:off x="7442200" y="6261100"/>
            <a:ext cx="1460500" cy="427476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Picture 2" descr="https://upload.wikimedia.org/wikipedia/commons/thumb/7/74/Big_Splash_Theia.gif/300px-Big_Splash_Theia.gif">
            <a:extLst>
              <a:ext uri="{FF2B5EF4-FFF2-40B4-BE49-F238E27FC236}">
                <a16:creationId xmlns:a16="http://schemas.microsoft.com/office/drawing/2014/main" id="{F9953453-B3AD-4CAE-944A-C831CAEF378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45917"/>
            <a:ext cx="7048500" cy="5897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3893746-8A49-41AF-A586-98276D6110C1}"/>
              </a:ext>
            </a:extLst>
          </p:cNvPr>
          <p:cNvSpPr/>
          <p:nvPr/>
        </p:nvSpPr>
        <p:spPr>
          <a:xfrm>
            <a:off x="7442200" y="6261100"/>
            <a:ext cx="1460500" cy="427476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0889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10" grpId="0"/>
      <p:bldP spid="6" grpId="0"/>
      <p:bldP spid="7" grpId="0" build="p" animBg="1"/>
      <p:bldP spid="2" grpId="0" animBg="1"/>
      <p:bldP spid="11" grpId="0" animBg="1"/>
      <p:bldP spid="11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CDE0FB-134F-47B3-92F9-2EAF7564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87373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/>
              <a:t>Немного вопросов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8CD49537-2D34-4DC5-929E-7A4B07E85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7300"/>
            <a:ext cx="7886700" cy="491966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Bahnschrift SemiCondensed" panose="020B0502040204020203" pitchFamily="34" charset="0"/>
              </a:rPr>
              <a:t>Сколько существует теорий происхождения Луны?</a:t>
            </a:r>
          </a:p>
          <a:p>
            <a:pPr marL="0" indent="0">
              <a:buNone/>
            </a:pPr>
            <a:endParaRPr lang="ru-RU" sz="2400" dirty="0">
              <a:latin typeface="Bahnschrift SemiCondensed" panose="020B0502040204020203" pitchFamily="34" charset="0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1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2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3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4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5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6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76BC29-62E2-4439-AC47-54C03253C16E}"/>
              </a:ext>
            </a:extLst>
          </p:cNvPr>
          <p:cNvSpPr txBox="1"/>
          <p:nvPr/>
        </p:nvSpPr>
        <p:spPr>
          <a:xfrm>
            <a:off x="1574800" y="2079404"/>
            <a:ext cx="5791200" cy="3453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sz="2400" dirty="0">
                <a:latin typeface="Bahnschrift SemiCondensed" panose="020B0502040204020203" pitchFamily="34" charset="0"/>
              </a:rPr>
              <a:t>Отделение материи</a:t>
            </a:r>
            <a:endParaRPr lang="en-US" sz="2400" dirty="0">
              <a:latin typeface="Bahnschrift SemiCondensed" panose="020B0502040204020203" pitchFamily="34" charset="0"/>
            </a:endParaRPr>
          </a:p>
          <a:p>
            <a:pPr>
              <a:spcAft>
                <a:spcPts val="600"/>
              </a:spcAft>
            </a:pPr>
            <a:r>
              <a:rPr lang="ru-RU" sz="2400" dirty="0">
                <a:latin typeface="Bahnschrift SemiCondensed" panose="020B0502040204020203" pitchFamily="34" charset="0"/>
              </a:rPr>
              <a:t>Захвата</a:t>
            </a:r>
            <a:endParaRPr lang="en-US" sz="2400" dirty="0">
              <a:latin typeface="Bahnschrift SemiCondensed" panose="020B0502040204020203" pitchFamily="34" charset="0"/>
            </a:endParaRPr>
          </a:p>
          <a:p>
            <a:pPr>
              <a:spcAft>
                <a:spcPts val="600"/>
              </a:spcAft>
            </a:pPr>
            <a:r>
              <a:rPr lang="ru-RU" sz="2400" dirty="0">
                <a:latin typeface="Bahnschrift SemiCondensed" panose="020B0502040204020203" pitchFamily="34" charset="0"/>
              </a:rPr>
              <a:t>Испарение вещества</a:t>
            </a:r>
          </a:p>
          <a:p>
            <a:pPr>
              <a:spcAft>
                <a:spcPts val="600"/>
              </a:spcAft>
            </a:pPr>
            <a:r>
              <a:rPr lang="ru-RU" sz="2400" dirty="0">
                <a:latin typeface="Bahnschrift SemiCondensed" panose="020B0502040204020203" pitchFamily="34" charset="0"/>
              </a:rPr>
              <a:t>Совместное формирования</a:t>
            </a:r>
          </a:p>
          <a:p>
            <a:pPr>
              <a:spcAft>
                <a:spcPts val="600"/>
              </a:spcAft>
            </a:pPr>
            <a:r>
              <a:rPr lang="ru-RU" sz="2400" dirty="0">
                <a:latin typeface="Bahnschrift SemiCondensed" panose="020B0502040204020203" pitchFamily="34" charset="0"/>
              </a:rPr>
              <a:t>Гигантского столкновения</a:t>
            </a:r>
            <a:endParaRPr lang="en-US" sz="2400" dirty="0">
              <a:latin typeface="Bahnschrift SemiCondensed" panose="020B0502040204020203" pitchFamily="34" charset="0"/>
            </a:endParaRPr>
          </a:p>
          <a:p>
            <a:pPr>
              <a:spcAft>
                <a:spcPts val="600"/>
              </a:spcAft>
            </a:pPr>
            <a:r>
              <a:rPr lang="ru-RU" sz="2400" dirty="0">
                <a:solidFill>
                  <a:srgbClr val="C00000"/>
                </a:solidFill>
                <a:latin typeface="Bahnschrift SemiCondensed" panose="020B0502040204020203" pitchFamily="34" charset="0"/>
              </a:rPr>
              <a:t>Гипотеза многих лун</a:t>
            </a:r>
            <a:r>
              <a:rPr lang="en-US" sz="2400" dirty="0">
                <a:solidFill>
                  <a:srgbClr val="C00000"/>
                </a:solidFill>
                <a:latin typeface="Bahnschrift SemiCondensed" panose="020B0502040204020203" pitchFamily="34" charset="0"/>
              </a:rPr>
              <a:t> </a:t>
            </a:r>
            <a:r>
              <a:rPr lang="en-US" sz="2400" dirty="0">
                <a:latin typeface="Bahnschrift SemiCondensed" panose="020B0502040204020203" pitchFamily="34" charset="0"/>
              </a:rPr>
              <a:t>(1975)</a:t>
            </a:r>
          </a:p>
          <a:p>
            <a:pPr>
              <a:spcAft>
                <a:spcPts val="600"/>
              </a:spcAft>
            </a:pPr>
            <a:r>
              <a:rPr lang="ru-RU" sz="2400" dirty="0">
                <a:solidFill>
                  <a:srgbClr val="FF0000"/>
                </a:solidFill>
                <a:latin typeface="Bahnschrift SemiCondensed" panose="020B0502040204020203" pitchFamily="34" charset="0"/>
              </a:rPr>
              <a:t>Гипотеза метеоритной бомбардировки</a:t>
            </a:r>
            <a:r>
              <a:rPr lang="en-US" sz="2400" dirty="0">
                <a:solidFill>
                  <a:srgbClr val="FF0000"/>
                </a:solidFill>
                <a:latin typeface="Bahnschrift SemiCondensed" panose="020B0502040204020203" pitchFamily="34" charset="0"/>
              </a:rPr>
              <a:t> </a:t>
            </a:r>
            <a:r>
              <a:rPr lang="en-US" sz="2400" dirty="0">
                <a:latin typeface="Bahnschrift SemiCondensed" panose="020B0502040204020203" pitchFamily="34" charset="0"/>
              </a:rPr>
              <a:t>(2007)</a:t>
            </a:r>
          </a:p>
        </p:txBody>
      </p:sp>
    </p:spTree>
    <p:extLst>
      <p:ext uri="{BB962C8B-B14F-4D97-AF65-F5344CB8AC3E}">
        <p14:creationId xmlns:p14="http://schemas.microsoft.com/office/powerpoint/2010/main" val="261973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CDE0FB-134F-47B3-92F9-2EAF7564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87373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/>
              <a:t>Немного вопросов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8CD49537-2D34-4DC5-929E-7A4B07E85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7300"/>
            <a:ext cx="7886700" cy="49196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Bahnschrift SemiCondensed" panose="020B0502040204020203" pitchFamily="34" charset="0"/>
              </a:rPr>
              <a:t>2</a:t>
            </a:r>
            <a:r>
              <a:rPr lang="ru-RU" sz="2400" dirty="0">
                <a:latin typeface="Bahnschrift SemiCondensed" panose="020B0502040204020203" pitchFamily="34" charset="0"/>
              </a:rPr>
              <a:t>.      Как называлась планета из теории гигантского столкновения, с которой столкнулась Земля?</a:t>
            </a:r>
          </a:p>
          <a:p>
            <a:pPr marL="0" indent="0">
              <a:buNone/>
            </a:pPr>
            <a:endParaRPr lang="ru-RU" sz="2400" dirty="0">
              <a:latin typeface="Bahnschrift SemiCondensed" panose="020B0502040204020203" pitchFamily="34" charset="0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lphaUcPeriod"/>
            </a:pPr>
            <a:r>
              <a:rPr lang="ru-RU" sz="2400" dirty="0" err="1">
                <a:latin typeface="Bahnschrift SemiCondensed" panose="020B0502040204020203" pitchFamily="34" charset="0"/>
              </a:rPr>
              <a:t>Тайа</a:t>
            </a:r>
            <a:endParaRPr lang="ru-RU" sz="2400" dirty="0">
              <a:latin typeface="Bahnschrift SemiCondensed" panose="020B0502040204020203" pitchFamily="34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Селена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Тея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 err="1">
                <a:latin typeface="Bahnschrift SemiCondensed" panose="020B0502040204020203" pitchFamily="34" charset="0"/>
              </a:rPr>
              <a:t>Тейя</a:t>
            </a:r>
            <a:endParaRPr lang="ru-RU" sz="2400" dirty="0">
              <a:latin typeface="Bahnschrift SemiCondensed" panose="020B0502040204020203" pitchFamily="34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Туя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Тая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Селен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Вопрос к русскому языку</a:t>
            </a:r>
          </a:p>
        </p:txBody>
      </p:sp>
    </p:spTree>
    <p:extLst>
      <p:ext uri="{BB962C8B-B14F-4D97-AF65-F5344CB8AC3E}">
        <p14:creationId xmlns:p14="http://schemas.microsoft.com/office/powerpoint/2010/main" val="3523323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CDE0FB-134F-47B3-92F9-2EAF7564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87373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/>
              <a:t>Не хотите немного истории?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8CD49537-2D34-4DC5-929E-7A4B07E85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7300"/>
            <a:ext cx="7886700" cy="49196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Bahnschrift SemiCondensed" panose="020B0502040204020203" pitchFamily="34" charset="0"/>
              </a:rPr>
              <a:t>3</a:t>
            </a:r>
            <a:r>
              <a:rPr lang="ru-RU" sz="2400" dirty="0">
                <a:latin typeface="Bahnschrift SemiCondensed" panose="020B0502040204020203" pitchFamily="34" charset="0"/>
              </a:rPr>
              <a:t>.      В каком году была выдвинута теория отрыва?</a:t>
            </a:r>
          </a:p>
          <a:p>
            <a:pPr marL="0" indent="0">
              <a:buNone/>
            </a:pPr>
            <a:endParaRPr lang="ru-RU" sz="2400" dirty="0">
              <a:latin typeface="Bahnschrift SemiCondensed" panose="020B0502040204020203" pitchFamily="34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1778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1877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1887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1878</a:t>
            </a:r>
          </a:p>
        </p:txBody>
      </p:sp>
    </p:spTree>
    <p:extLst>
      <p:ext uri="{BB962C8B-B14F-4D97-AF65-F5344CB8AC3E}">
        <p14:creationId xmlns:p14="http://schemas.microsoft.com/office/powerpoint/2010/main" val="224104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CDE0FB-134F-47B3-92F9-2EAF7564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87373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rgbClr val="C00000"/>
                </a:solidFill>
              </a:rPr>
              <a:t>Немного более сложных вопросов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8CD49537-2D34-4DC5-929E-7A4B07E85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7300"/>
            <a:ext cx="7886700" cy="49196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Bahnschrift SemiCondensed" panose="020B0502040204020203" pitchFamily="34" charset="0"/>
              </a:rPr>
              <a:t>4</a:t>
            </a:r>
            <a:r>
              <a:rPr lang="ru-RU" sz="2400" dirty="0">
                <a:latin typeface="Bahnschrift SemiCondensed" panose="020B0502040204020203" pitchFamily="34" charset="0"/>
              </a:rPr>
              <a:t>.      Почему на Луне наблюдается излишек тугоплавких и довольно редких на Земле металлов?</a:t>
            </a:r>
          </a:p>
          <a:p>
            <a:pPr marL="0" indent="0">
              <a:buNone/>
            </a:pPr>
            <a:endParaRPr lang="ru-RU" sz="2400" dirty="0">
              <a:latin typeface="Bahnschrift SemiCondensed" panose="020B0502040204020203" pitchFamily="34" charset="0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Потому, что учёные хотят это наблюдать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Потому, что теория гигантского столкновения верна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Потому, что пока ни одна теория не может полностью объяснить  происхождение Луны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Из-за столкновения, если считать гипотезу гигантского столкновения верной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Из-за малых размеров Луны по сравнению с количеством этих металлов на ней</a:t>
            </a:r>
          </a:p>
        </p:txBody>
      </p:sp>
    </p:spTree>
    <p:extLst>
      <p:ext uri="{BB962C8B-B14F-4D97-AF65-F5344CB8AC3E}">
        <p14:creationId xmlns:p14="http://schemas.microsoft.com/office/powerpoint/2010/main" val="1241979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CDE0FB-134F-47B3-92F9-2EAF7564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87373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rgbClr val="C00000"/>
                </a:solidFill>
              </a:rPr>
              <a:t>Немного более сложных вопросов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8CD49537-2D34-4DC5-929E-7A4B07E85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00" y="1257300"/>
            <a:ext cx="8356600" cy="49196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400" dirty="0">
                <a:latin typeface="Bahnschrift SemiCondensed" panose="020B0502040204020203" pitchFamily="34" charset="0"/>
              </a:rPr>
              <a:t>5.      Какое условие помогло теории гигантского столкновения доказать решение ею одной из проблем других теорий, не помогая, например, теории отделения материи?</a:t>
            </a:r>
          </a:p>
          <a:p>
            <a:pPr marL="0" indent="0">
              <a:buNone/>
            </a:pPr>
            <a:endParaRPr lang="ru-RU" sz="2400" dirty="0">
              <a:latin typeface="Bahnschrift SemiCondensed" panose="020B0502040204020203" pitchFamily="34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Наличие на земле определённого соотношения некоторых стабильных изотопов кислорода, являющегося «кислородной подписью»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Ранний период формирования Луны (более 4 миллиардов лет назад )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Дифференциация расплавленного вещества Земли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Предположение о периоде нахождения вещества Луны в полностью расплавленном состоянии</a:t>
            </a:r>
          </a:p>
          <a:p>
            <a:pPr marL="457200" indent="-457200">
              <a:buFont typeface="+mj-lt"/>
              <a:buAutoNum type="alphaUcPeriod"/>
            </a:pPr>
            <a:r>
              <a:rPr lang="ru-RU" sz="2400" dirty="0">
                <a:latin typeface="Bahnschrift SemiCondensed" panose="020B0502040204020203" pitchFamily="34" charset="0"/>
              </a:rPr>
              <a:t>Отсутствие в лунных образцах ожидаемого процентного содержания летучих элементов</a:t>
            </a:r>
          </a:p>
        </p:txBody>
      </p:sp>
    </p:spTree>
    <p:extLst>
      <p:ext uri="{BB962C8B-B14F-4D97-AF65-F5344CB8AC3E}">
        <p14:creationId xmlns:p14="http://schemas.microsoft.com/office/powerpoint/2010/main" val="3882846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B5EE9-C8AB-4F77-9D0C-F5955E8C448D}"/>
              </a:ext>
            </a:extLst>
          </p:cNvPr>
          <p:cNvSpPr txBox="1">
            <a:spLocks/>
          </p:cNvSpPr>
          <p:nvPr/>
        </p:nvSpPr>
        <p:spPr>
          <a:xfrm>
            <a:off x="628650" y="365127"/>
            <a:ext cx="7886700" cy="606107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6000" b="1" dirty="0">
                <a:solidFill>
                  <a:schemeClr val="bg1"/>
                </a:solidFill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762358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6B4DF7-061D-4F3E-99D4-00921AF0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80C374-C75B-4485-AA4C-F1BA84535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3926"/>
            <a:ext cx="815975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8000" b="1" dirty="0">
                <a:gradFill>
                  <a:gsLst>
                    <a:gs pos="59000">
                      <a:srgbClr val="424242"/>
                    </a:gs>
                    <a:gs pos="31000">
                      <a:srgbClr val="313131"/>
                    </a:gs>
                    <a:gs pos="43000">
                      <a:schemeClr val="tx1"/>
                    </a:gs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0" scaled="1"/>
                </a:gradFill>
                <a:latin typeface="Bahnschrift SemiCondensed" panose="020B0502040204020203" pitchFamily="34" charset="0"/>
              </a:rPr>
              <a:t>Происхождение</a:t>
            </a:r>
            <a:r>
              <a:rPr lang="ru-RU" sz="8000" b="1" dirty="0">
                <a:gradFill>
                  <a:gsLst>
                    <a:gs pos="64000">
                      <a:srgbClr val="424242"/>
                    </a:gs>
                    <a:gs pos="35000">
                      <a:srgbClr val="313131"/>
                    </a:gs>
                    <a:gs pos="53000">
                      <a:schemeClr val="tx1"/>
                    </a:gs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0" scaled="1"/>
                </a:gradFill>
                <a:latin typeface="Bahnschrift SemiCondensed" panose="020B0502040204020203" pitchFamily="34" charset="0"/>
              </a:rPr>
              <a:t> Луны</a:t>
            </a:r>
          </a:p>
        </p:txBody>
      </p:sp>
    </p:spTree>
    <p:extLst>
      <p:ext uri="{BB962C8B-B14F-4D97-AF65-F5344CB8AC3E}">
        <p14:creationId xmlns:p14="http://schemas.microsoft.com/office/powerpoint/2010/main" val="249146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232463-A2C2-4ABD-B1D0-989940B2E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9899" y="-330355"/>
            <a:ext cx="9804399" cy="6523193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031DCDE8-5D55-4E80-918B-F619C6635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25" y="6228557"/>
            <a:ext cx="8947150" cy="66278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1878 – выдвинута теория «Отрыва» астрономом и математиком Джорджем </a:t>
            </a:r>
            <a:r>
              <a:rPr lang="ru-RU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Дарвиным</a:t>
            </a:r>
            <a:endParaRPr lang="ru-RU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354C6561-5E42-4F7D-BECF-AC83D447DDE3}"/>
              </a:ext>
            </a:extLst>
          </p:cNvPr>
          <p:cNvSpPr txBox="1">
            <a:spLocks/>
          </p:cNvSpPr>
          <p:nvPr/>
        </p:nvSpPr>
        <p:spPr>
          <a:xfrm>
            <a:off x="3365500" y="39291"/>
            <a:ext cx="5588000" cy="760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6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Теория «Отделение материи»</a:t>
            </a:r>
          </a:p>
        </p:txBody>
      </p:sp>
    </p:spTree>
    <p:extLst>
      <p:ext uri="{BB962C8B-B14F-4D97-AF65-F5344CB8AC3E}">
        <p14:creationId xmlns:p14="http://schemas.microsoft.com/office/powerpoint/2010/main" val="1631533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031DCDE8-5D55-4E80-918B-F619C6635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246607"/>
            <a:ext cx="9144000" cy="6627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Идею «захвата» быстро приняли в научных кругах. Ее авторы, Гарольд </a:t>
            </a:r>
            <a:r>
              <a:rPr lang="ru-RU" sz="18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Юри</a:t>
            </a:r>
            <a:r>
              <a:rPr lang="ru-RU" sz="18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и Хорст </a:t>
            </a:r>
            <a:r>
              <a:rPr lang="ru-RU" sz="18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Герстенкорн</a:t>
            </a:r>
            <a:r>
              <a:rPr lang="ru-RU" sz="18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— предположили, что Луна сформировалась самостоятельно. И только потом была захвачена.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354C6561-5E42-4F7D-BECF-AC83D447DDE3}"/>
              </a:ext>
            </a:extLst>
          </p:cNvPr>
          <p:cNvSpPr txBox="1">
            <a:spLocks/>
          </p:cNvSpPr>
          <p:nvPr/>
        </p:nvSpPr>
        <p:spPr>
          <a:xfrm>
            <a:off x="3365500" y="0"/>
            <a:ext cx="5588000" cy="760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6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Теория «Захват»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64FA6C9-80A3-4D2E-9C3C-0C49A2E62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1550"/>
            <a:ext cx="9144000" cy="563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985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бъект 2">
            <a:extLst>
              <a:ext uri="{FF2B5EF4-FFF2-40B4-BE49-F238E27FC236}">
                <a16:creationId xmlns:a16="http://schemas.microsoft.com/office/drawing/2014/main" id="{354C6561-5E42-4F7D-BECF-AC83D447DDE3}"/>
              </a:ext>
            </a:extLst>
          </p:cNvPr>
          <p:cNvSpPr txBox="1">
            <a:spLocks/>
          </p:cNvSpPr>
          <p:nvPr/>
        </p:nvSpPr>
        <p:spPr>
          <a:xfrm>
            <a:off x="3556000" y="187880"/>
            <a:ext cx="5588000" cy="760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6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Теория «Испарение вещества»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5B2EBB-7FD0-4F2E-98B9-02BCE633B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48690"/>
            <a:ext cx="9144000" cy="590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55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B30DC4F-745A-4F45-B3ED-28BB76887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354C6561-5E42-4F7D-BECF-AC83D447DDE3}"/>
              </a:ext>
            </a:extLst>
          </p:cNvPr>
          <p:cNvSpPr txBox="1">
            <a:spLocks/>
          </p:cNvSpPr>
          <p:nvPr/>
        </p:nvSpPr>
        <p:spPr>
          <a:xfrm>
            <a:off x="2171700" y="187880"/>
            <a:ext cx="6972300" cy="760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6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Теория «Совместное формирование»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EE9CDF7-EE63-49A9-B781-4755FDB83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52768"/>
            <a:ext cx="3721100" cy="1890656"/>
          </a:xfrm>
          <a:prstGeom prst="rect">
            <a:avLst/>
          </a:prstGeo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E9A694B0-7FB1-4A3E-BE0B-983CCFC26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25" y="6085597"/>
            <a:ext cx="8947150" cy="7435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В современной российской науке, как и в советской, господствует теория о том, что Луна и Земля сформировались из общего пылевого облака.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025E1D-CA85-4D04-AFBF-A7FAAC9C6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643424"/>
            <a:ext cx="4673501" cy="310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3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28880C9-7925-4540-A05F-751391D2D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1800" y="187880"/>
            <a:ext cx="9156700" cy="6867524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354C6561-5E42-4F7D-BECF-AC83D447DDE3}"/>
              </a:ext>
            </a:extLst>
          </p:cNvPr>
          <p:cNvSpPr txBox="1">
            <a:spLocks/>
          </p:cNvSpPr>
          <p:nvPr/>
        </p:nvSpPr>
        <p:spPr>
          <a:xfrm>
            <a:off x="2171700" y="187880"/>
            <a:ext cx="6972300" cy="760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6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Теория «Гигантское столкновение»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FE594EF2-97B2-403F-A291-461FD362D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7699" y="5437897"/>
            <a:ext cx="3775075" cy="98830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Считается основной версией происхождения Луны. Решает многие «проблемы» других теорий.</a:t>
            </a:r>
          </a:p>
        </p:txBody>
      </p:sp>
    </p:spTree>
    <p:extLst>
      <p:ext uri="{BB962C8B-B14F-4D97-AF65-F5344CB8AC3E}">
        <p14:creationId xmlns:p14="http://schemas.microsoft.com/office/powerpoint/2010/main" val="2631744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7EDD8D-F12F-456B-9DDD-77414368C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23540"/>
            <a:ext cx="6765022" cy="3134460"/>
          </a:xfrm>
          <a:prstGeom prst="rect">
            <a:avLst/>
          </a:prstGeom>
        </p:spPr>
      </p:pic>
      <p:pic>
        <p:nvPicPr>
          <p:cNvPr id="1026" name="Picture 2" descr="https://upload.wikimedia.org/wikipedia/commons/thumb/7/74/Big_Splash_Theia.gif/300px-Big_Splash_Theia.gif">
            <a:extLst>
              <a:ext uri="{FF2B5EF4-FFF2-40B4-BE49-F238E27FC236}">
                <a16:creationId xmlns:a16="http://schemas.microsoft.com/office/drawing/2014/main" id="{52D740A1-BF97-42B1-A363-221A15A23F7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3600"/>
            <a:ext cx="3418256" cy="285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9249A221-608D-4EDD-A735-D2C6B8B2371A}"/>
              </a:ext>
            </a:extLst>
          </p:cNvPr>
          <p:cNvSpPr txBox="1">
            <a:spLocks/>
          </p:cNvSpPr>
          <p:nvPr/>
        </p:nvSpPr>
        <p:spPr>
          <a:xfrm>
            <a:off x="6765022" y="226043"/>
            <a:ext cx="2213878" cy="6428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Доказательствами справедливости этой гипотезы считаются: образцы лунного грунта, указывающие на то, что поверхность Луны когда-то была расплавленной, и то, что Луна, по-видимому, имеет относительно малое ядро из сернистого железа, а также свидетельства подобных столкновений в других звездных системах.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C4B21CD-2031-47A2-8A2A-3F238C939C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7046" y="863601"/>
            <a:ext cx="3357976" cy="285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583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бъект 2">
            <a:extLst>
              <a:ext uri="{FF2B5EF4-FFF2-40B4-BE49-F238E27FC236}">
                <a16:creationId xmlns:a16="http://schemas.microsoft.com/office/drawing/2014/main" id="{9249A221-608D-4EDD-A735-D2C6B8B2371A}"/>
              </a:ext>
            </a:extLst>
          </p:cNvPr>
          <p:cNvSpPr txBox="1">
            <a:spLocks/>
          </p:cNvSpPr>
          <p:nvPr/>
        </p:nvSpPr>
        <p:spPr>
          <a:xfrm>
            <a:off x="228600" y="169424"/>
            <a:ext cx="8674100" cy="130377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6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Альтернативная гипотеза:</a:t>
            </a:r>
          </a:p>
          <a:p>
            <a:pPr marL="0" indent="0">
              <a:buNone/>
            </a:pPr>
            <a:r>
              <a:rPr lang="ru-RU" sz="36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Тейя</a:t>
            </a:r>
            <a:r>
              <a:rPr lang="ru-RU" sz="36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была значительно больше земли, из-за чего не понесла значительных потерь, столкнувшись с Землёй по касательной, продолжив затем свой путь.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3BA0D507-BB99-496F-B317-653111E081EE}"/>
              </a:ext>
            </a:extLst>
          </p:cNvPr>
          <p:cNvGrpSpPr/>
          <p:nvPr/>
        </p:nvGrpSpPr>
        <p:grpSpPr>
          <a:xfrm>
            <a:off x="0" y="1842978"/>
            <a:ext cx="7581900" cy="5138373"/>
            <a:chOff x="0" y="1830278"/>
            <a:chExt cx="7581900" cy="5138373"/>
          </a:xfrm>
        </p:grpSpPr>
        <p:pic>
          <p:nvPicPr>
            <p:cNvPr id="2" name="Рисунок 1">
              <a:extLst>
                <a:ext uri="{FF2B5EF4-FFF2-40B4-BE49-F238E27FC236}">
                  <a16:creationId xmlns:a16="http://schemas.microsoft.com/office/drawing/2014/main" id="{F78F99FA-5B6B-4026-B97C-F475B44B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30278"/>
              <a:ext cx="7581900" cy="5054600"/>
            </a:xfrm>
            <a:prstGeom prst="rect">
              <a:avLst/>
            </a:prstGeom>
            <a:effectLst>
              <a:softEdge rad="63500"/>
            </a:effectLst>
          </p:spPr>
        </p:pic>
        <p:sp>
          <p:nvSpPr>
            <p:cNvPr id="3" name="Стрелка: влево 2">
              <a:extLst>
                <a:ext uri="{FF2B5EF4-FFF2-40B4-BE49-F238E27FC236}">
                  <a16:creationId xmlns:a16="http://schemas.microsoft.com/office/drawing/2014/main" id="{27526F91-38CE-4CA8-918A-6F879B6D43F5}"/>
                </a:ext>
              </a:extLst>
            </p:cNvPr>
            <p:cNvSpPr/>
            <p:nvPr/>
          </p:nvSpPr>
          <p:spPr>
            <a:xfrm rot="18300348">
              <a:off x="3916721" y="5866788"/>
              <a:ext cx="1810027" cy="393700"/>
            </a:xfrm>
            <a:prstGeom prst="leftArrow">
              <a:avLst/>
            </a:prstGeom>
            <a:pattFill prst="ltVert">
              <a:fgClr>
                <a:srgbClr val="C00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673282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770</Words>
  <PresentationFormat>Экран (4:3)</PresentationFormat>
  <Paragraphs>80</Paragraphs>
  <Slides>16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Bahnschrift SemiCondensed</vt:lpstr>
      <vt:lpstr>Calibri</vt:lpstr>
      <vt:lpstr>Calibri Light</vt:lpstr>
      <vt:lpstr>Тема Office</vt:lpstr>
      <vt:lpstr>Система Земля-Луна</vt:lpstr>
      <vt:lpstr>Происхождение Луны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Немного вопросов</vt:lpstr>
      <vt:lpstr>Немного вопросов</vt:lpstr>
      <vt:lpstr>Не хотите немного истории?</vt:lpstr>
      <vt:lpstr>Немного более сложных вопросов</vt:lpstr>
      <vt:lpstr>Немного более сложных вопросов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Система Земля-Луна</dc:title>
  <cp:revision>1</cp:revision>
  <dcterms:created xsi:type="dcterms:W3CDTF">2019-02-01T18:09:03Z</dcterms:created>
  <dcterms:modified xsi:type="dcterms:W3CDTF">2021-01-28T23:55:05Z</dcterms:modified>
  <cp:contentStatus>Окончательное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